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  <p:sldMasterId id="2147483667" r:id="rId2"/>
    <p:sldMasterId id="2147483656" r:id="rId3"/>
  </p:sldMasterIdLst>
  <p:notesMasterIdLst>
    <p:notesMasterId r:id="rId23"/>
  </p:notesMasterIdLst>
  <p:handoutMasterIdLst>
    <p:handoutMasterId r:id="rId24"/>
  </p:handoutMasterIdLst>
  <p:sldIdLst>
    <p:sldId id="260" r:id="rId4"/>
    <p:sldId id="359" r:id="rId5"/>
    <p:sldId id="396" r:id="rId6"/>
    <p:sldId id="422" r:id="rId7"/>
    <p:sldId id="426" r:id="rId8"/>
    <p:sldId id="437" r:id="rId9"/>
    <p:sldId id="403" r:id="rId10"/>
    <p:sldId id="438" r:id="rId11"/>
    <p:sldId id="425" r:id="rId12"/>
    <p:sldId id="445" r:id="rId13"/>
    <p:sldId id="444" r:id="rId14"/>
    <p:sldId id="423" r:id="rId15"/>
    <p:sldId id="439" r:id="rId16"/>
    <p:sldId id="440" r:id="rId17"/>
    <p:sldId id="441" r:id="rId18"/>
    <p:sldId id="442" r:id="rId19"/>
    <p:sldId id="443" r:id="rId20"/>
    <p:sldId id="418" r:id="rId21"/>
    <p:sldId id="31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026" autoAdjust="0"/>
    <p:restoredTop sz="95311" autoAdjust="0"/>
  </p:normalViewPr>
  <p:slideViewPr>
    <p:cSldViewPr snapToGrid="0" snapToObjects="1" showGuides="1">
      <p:cViewPr varScale="1">
        <p:scale>
          <a:sx n="75" d="100"/>
          <a:sy n="75" d="100"/>
        </p:scale>
        <p:origin x="1162" y="53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 snapToGrid="0" snapToObjects="1" showGuides="1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63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1D15C-605A-023B-D1E9-E6927301A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1739DD1-711E-F211-455F-03D92153BA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78928CC-B95D-34A5-817C-61BFD7B903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7E5339-DC5C-02D5-58A9-4D9B19490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849C19-933F-8895-5694-CC9D22A9BA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18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5A670-4390-2FCF-7EFE-B2436203C5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C8BC86F-0423-99F8-4742-F634EA4FDE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A3EF99D-CB5A-0711-092E-8006352881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2B593E-7ED5-CC5F-2394-26E64458D4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F49F55-948A-B69D-DF47-03DC4FF095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33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71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9184A-8E40-C368-BC24-4F5BC6B73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F85C784-407A-AF08-1900-B7BE9668C5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C2C4D2B-7B50-07FB-6167-FC592CCA5B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8265CD-7245-5228-FDAE-CC30F1ABB0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D91074-4CE0-8358-5E3D-750F8D1428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504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BF8E7-5C01-F07D-519D-D30803698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ECB0794-A663-A77F-C16B-DAF12439B8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7D8C01B-5571-15F3-DB82-85DDD1E276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881D8C-99D1-8668-78EC-34100C0EF7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5A67E-4C97-B2B1-902F-2A27E6FF44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91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4E1183-C38D-E4BA-4327-AD1B95C43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962E6B4-2AA8-5A95-6DF5-9280FE4D51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D2DB056-1DC8-FA07-CDED-B755A0C65C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3BE9FC-785A-8820-50BB-24923F1B4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A1BE4B-E5BE-0734-D981-6A140C9469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21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C5F71-9D00-4D43-AF5B-4DF5586F9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5B2E659-2D88-5B25-0CB7-CF3A66B863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89B5322-7904-BA1F-0053-7E8FDDF2B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F73326-A259-30D1-E207-D8D9285F66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218A2F-F1D7-9395-880F-56E17508F0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3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4C3B9-CF28-D887-ABF0-291424AE4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2B73641-180C-E56B-F16B-DAEDB29892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F506D65-5FA9-0EFC-B720-E376B1B41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7506BA-2295-A25F-B162-B48793FA8F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56DCBE-BBAE-B91B-3007-A515B6E1F7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08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684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88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31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667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701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783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47408E-3609-798B-C854-08038CC2C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A1C42C1-00C3-B558-BB66-0F06A2FDED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8F69219-0865-C9D4-D8C9-E72BB4DCF6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FB07A3-38CC-84BA-9524-1942CDFC4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BCD231-F827-5E92-9C15-D92E424AAF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278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160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94D85-385F-BCCE-4070-CD2E98A85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C381730-7B04-3F36-C7FB-70A8C82E2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5B3C123-AF64-16C5-283B-CAD658389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6024BB-35B0-9652-2091-BCA03926A1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9F906-6BB3-3C94-47B7-B4F8B5F0EF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224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15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F60A5-AF07-B541-AE6A-88569EB764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134" y="1122364"/>
            <a:ext cx="8855869" cy="2054225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cs-CZ" dirty="0"/>
              <a:t>Rozhodovací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AB18D6-A597-8B4E-A383-BD55E779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134" y="3602038"/>
            <a:ext cx="8847800" cy="259873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DE463D-611E-7641-BE67-E50FAADA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t>08/04/24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C9F34-E144-0247-B652-197C0707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7150" y="6356350"/>
            <a:ext cx="7422469" cy="320377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38B55-B834-7B40-AB95-C477904C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2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D8FD3-061D-4C3C-A363-F15458CD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958F45-A3FC-43AC-9BBE-20E108F59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B9665F-0BDD-4C32-B964-4B9E7B38E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FC416A-AC2E-4901-B892-54D64618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EAE51A-2964-4FE3-9822-E2BA98A2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E217A7-42B1-42C6-806D-8619F16D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38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0FB6F-86F1-494D-85B7-6E1C52BA8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39BB714-5846-47F9-B355-0746BC05C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59F421-C63C-4E5A-B86F-F4A74745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06267E5-ECEE-4159-A9ED-CFDCB3935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0350279-18E9-40C6-B325-229E837E9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82CA90-2CAC-4B5A-9E9F-E72EBD39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325FA3-E8B6-43D3-96ED-800624CA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FED0A02-35DF-4F6F-9E33-CDA9F95B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65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509AB-5B23-408E-99BE-5D45DCC6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2186BB-3193-4C82-8ED1-3BCFA870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ADF6CD-9281-4581-B191-4914AA60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23FED-127A-4F87-BF94-D0B99A48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0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80E468-7F79-4FFE-B304-89528F627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A29ABD-C7A1-4CA2-AF23-6F872705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F9F628-2BF1-42A9-A3E3-802E2EB6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056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5CA86-66E6-4A31-84DC-B7C9E6D3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8781D0-66A0-492F-9072-2A0F130A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2A4E89-10BE-4FEB-84FE-9957B6787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7D99C7-8E7C-4E7A-84B2-7BF9A929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528485-52CD-4858-918D-C8BD3AEC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586846-4AD3-4844-A88F-43A5A6BC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74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21B61-10A1-41F7-BDAD-F9928EF5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4FEB50-2520-4257-A7E7-C68B15FC6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5E971C-AEFA-458A-8B57-6507C83AF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108302-E52A-4AA5-AFEE-32637C8E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132EB9-508E-4322-93C1-2EF742C2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235712-4C25-4743-844D-17003A0F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763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C6832-A73C-451C-B982-6FA1590A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12943E-8A77-4F97-A349-5F5830B7A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8750ED-A8EA-4FDB-86D4-8E60E540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1AE531-E9B9-433B-9E1D-2F5574A8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4AEF5E-32BB-42F8-924B-D6D7403C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49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C2C6BE-F58B-4A81-AE93-8A7F134DF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03B158-0962-434E-97E5-04F740742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2A7414-9503-4844-ABA3-2CBBCD5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3FE7CF-A0F0-4039-AD8A-827854A4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0D81BD-F8DE-48EC-B999-77B1A37C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74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6A7C0-0649-6040-A91B-A51D88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70A8E-FAF4-EB48-A95A-5A580126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CAB9C-0386-8B4F-99ED-91992F80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2BD-95EA-854F-BAB8-0CF99DE8AA7D}" type="datetime3">
              <a:rPr lang="cs-CZ" smtClean="0"/>
              <a:t>08/04/24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33C643-BAC6-384B-8391-4C4A373E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7" y="6356349"/>
            <a:ext cx="7453312" cy="309266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B1056-E9A4-E849-AFE0-99640ED4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01A35-F9F4-C746-910A-0AB6C44A2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22" y="1052514"/>
            <a:ext cx="8847312" cy="1593868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501E6E-0516-434B-9AFD-79C0FAE7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623" y="2807747"/>
            <a:ext cx="8847312" cy="33779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AA1F3-AAB7-A046-B5C1-7E0FED02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6486-B92A-5D40-B65E-EA3DE825AE5B}" type="datetime3">
              <a:rPr lang="cs-CZ" smtClean="0"/>
              <a:t>08/04/24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E67D82-BA89-E943-BE3E-6FD326C1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7" y="6347011"/>
            <a:ext cx="7453312" cy="318604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E7D21-DA7F-BC4B-ADBF-66F03AA0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10C0C-49DB-714B-8253-3919EEAB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47" y="1054248"/>
            <a:ext cx="8849787" cy="1021977"/>
          </a:xfrm>
        </p:spPr>
        <p:txBody>
          <a:bodyPr/>
          <a:lstStyle>
            <a:lvl1pPr>
              <a:defRPr sz="27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45FF5-CFF7-BC4B-BE44-7DE11320B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135" y="2162287"/>
            <a:ext cx="4338903" cy="401467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0186BD-CCF8-814D-8F98-56078DF4C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962" y="2162285"/>
            <a:ext cx="4346972" cy="403849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C9FC7B-3212-0C45-8BA4-BD25FC40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B60A-F8EB-A649-BA02-2207FB45044B}" type="datetime3">
              <a:rPr lang="cs-CZ" smtClean="0"/>
              <a:t>08/04/24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1C6E2-9DD7-8649-B049-1FBCF5CC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7" y="6352877"/>
            <a:ext cx="7453312" cy="312739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D2E780-8CA4-694B-B7E2-70742E3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43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E3C6D-02AA-BD44-84A9-B919C331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15A8E6-4C0A-AA4C-9079-37AC2872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160E-3D53-D847-9A74-1C37BCEA757F}" type="datetime3">
              <a:rPr lang="cs-CZ" smtClean="0"/>
              <a:t>08/04/24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BB6F38-4D44-9840-89C1-FF42C22B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7" y="6352877"/>
            <a:ext cx="7453312" cy="312739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3DEF9F-619E-514F-B49B-61758FC0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14C914-950A-7942-B0E9-3FEB6F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DC4E-A034-0F4F-963D-96AE1C40BED7}" type="datetime3">
              <a:rPr lang="cs-CZ" smtClean="0"/>
              <a:t>08/04/24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CF0096-0579-6045-8D0F-A71D643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7" y="6356349"/>
            <a:ext cx="7453312" cy="309266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670FDF-F365-974E-B39A-0DEC9C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08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C2017-A7CF-4D71-94CD-7915AE1EA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585AF4-E777-4A8B-9CF7-703E3A97D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25A3E-A0D2-434F-82DE-42AD70D4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CB5FBB-BDA5-4EAE-94AA-BC937AC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789CAD-5969-457F-8920-EB26986A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4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E21D7-9F10-4ACD-BA59-AB67F3B4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0EA94F-4117-42C1-821D-8238B138B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67FA7D-9783-46D8-94EF-0FD1EFD3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0B2382-1422-47E6-A145-75563960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5E8119-1EC0-4E05-8FE6-77E5D1F9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03B04-5EB5-453C-B551-FDB0CA8C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13A6B0-7551-403D-B898-E9462617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22639-C843-4D8D-8D94-C9032EE9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5580C6-4A9F-4EA4-93DF-F004A6E9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41132D-4748-4B87-9CF4-C3481196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9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D6CC12-ACA0-634F-80C9-39820930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47" y="1054248"/>
            <a:ext cx="8848965" cy="1021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F40DBE-8FC7-7448-B1A4-0F1683F3C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971" y="2229316"/>
            <a:ext cx="8848964" cy="3973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F516F3-F99B-5944-9236-CEAA13395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623" y="6356350"/>
            <a:ext cx="774477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0002-C91F-8548-89A7-9BF65FF7DADF}" type="datetime3">
              <a:rPr lang="cs-CZ" smtClean="0"/>
              <a:t>08/04/24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98F16-2029-8D49-91DD-2C737D88D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5426" y="6356350"/>
            <a:ext cx="459581" cy="312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D62A909B-22CA-3945-A5C2-F5DBFE050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0726" y="6356351"/>
            <a:ext cx="7358892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text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BB23A4-D974-B64D-8257-DD860D83B15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60780" y="199544"/>
            <a:ext cx="3594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73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19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91" userDrawn="1">
          <p15:clr>
            <a:srgbClr val="F26B43"/>
          </p15:clr>
        </p15:guide>
        <p15:guide id="6" pos="5669" userDrawn="1">
          <p15:clr>
            <a:srgbClr val="F26B43"/>
          </p15:clr>
        </p15:guide>
        <p15:guide id="7" pos="2829" userDrawn="1">
          <p15:clr>
            <a:srgbClr val="F26B43"/>
          </p15:clr>
        </p15:guide>
        <p15:guide id="8" pos="2931" userDrawn="1">
          <p15:clr>
            <a:srgbClr val="F26B43"/>
          </p15:clr>
        </p15:guide>
        <p15:guide id="9" orient="horz" pos="2001" userDrawn="1">
          <p15:clr>
            <a:srgbClr val="F26B43"/>
          </p15:clr>
        </p15:guide>
        <p15:guide id="10" pos="5363" userDrawn="1">
          <p15:clr>
            <a:srgbClr val="F26B43"/>
          </p15:clr>
        </p15:guide>
        <p15:guide id="11" pos="5279" userDrawn="1">
          <p15:clr>
            <a:srgbClr val="F26B43"/>
          </p15:clr>
        </p15:guide>
        <p15:guide id="12" orient="horz" pos="3997" userDrawn="1">
          <p15:clr>
            <a:srgbClr val="F26B43"/>
          </p15:clr>
        </p15:guide>
        <p15:guide id="13" pos="2744" userDrawn="1">
          <p15:clr>
            <a:srgbClr val="F26B43"/>
          </p15:clr>
        </p15:guide>
        <p15:guide id="14" orient="horz" pos="2432" userDrawn="1">
          <p15:clr>
            <a:srgbClr val="F26B43"/>
          </p15:clr>
        </p15:guide>
        <p15:guide id="15" orient="horz" pos="3906" userDrawn="1">
          <p15:clr>
            <a:srgbClr val="F26B43"/>
          </p15:clr>
        </p15:guide>
        <p15:guide id="16" orient="horz" pos="527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  <p15:guide id="18" pos="533" userDrawn="1">
          <p15:clr>
            <a:srgbClr val="F26B43"/>
          </p15:clr>
        </p15:guide>
        <p15:guide id="19" pos="5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C2E680-973A-4D53-BEBC-0C570160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E58BF47-09F3-4229-BF3C-C1ACD61A8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A2168-0149-4C7D-8B17-DE7B1EC61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5FD48-E118-453F-8898-AFEDD4FF4A4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A2DB07-3054-49D4-93F8-1D0668B73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FAA63B-4AD7-4D1B-A1EC-DE465469A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E1D3-0FEB-4AE2-B5B3-6B4E457DE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4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3" r:id="rId6"/>
    <p:sldLayoutId id="2147483666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cencenelec.eu/dyn/www/f?p=205:7:0::::FSP_ORG_ID:428040&amp;cs=110D7D63D23A1C816AF729889D296647C" TargetMode="External"/><Relationship Id="rId3" Type="http://schemas.openxmlformats.org/officeDocument/2006/relationships/hyperlink" Target="https://standards.cencenelec.eu/dyn/www/f?p=205:7:0::::FSP_ORG_ID:428025&amp;cs=15A52606A78A4628AACD229549549CC3C" TargetMode="External"/><Relationship Id="rId7" Type="http://schemas.openxmlformats.org/officeDocument/2006/relationships/hyperlink" Target="https://standards.cencenelec.eu/dyn/www/f?p=205:7:0::::FSP_ORG_ID:473270&amp;cs=1308328CE1DBA1FBFC88356F404DCC43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tandards.cencenelec.eu/dyn/www/f?p=205:7:0::::FSP_ORG_ID:405215&amp;cs=1094BED154D94078B1578B78678A69C49" TargetMode="External"/><Relationship Id="rId5" Type="http://schemas.openxmlformats.org/officeDocument/2006/relationships/hyperlink" Target="https://standards.cencenelec.eu/dyn/www/f?p=205:7:0::::FSP_ORG_ID:398712&amp;cs=1E5A3E8A272860E41E489DBB5BFCE5ABC" TargetMode="External"/><Relationship Id="rId10" Type="http://schemas.openxmlformats.org/officeDocument/2006/relationships/hyperlink" Target="https://standards.cencenelec.eu/dyn/www/f?p=205:7:0::::FSP_ORG_ID:2218965&amp;cs=1E1D67D79F54A5D66EDAA466231373D61" TargetMode="External"/><Relationship Id="rId4" Type="http://schemas.openxmlformats.org/officeDocument/2006/relationships/hyperlink" Target="https://standards.cencenelec.eu/dyn/www/f?p=205:7:0::::FSP_ORG_ID:428026&amp;cs=1E0FBDAEB922845F7538EBD65E84150A3" TargetMode="External"/><Relationship Id="rId9" Type="http://schemas.openxmlformats.org/officeDocument/2006/relationships/hyperlink" Target="https://standards.cencenelec.eu/dyn/www/f?p=205:7:0::::FSP_ORG_ID:1884460&amp;cs=10D21997EC0D8050D765F956FA86DE78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ntura-cas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7814-19D0-D044-AD35-ED909113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34" y="1782483"/>
            <a:ext cx="8855869" cy="2037677"/>
          </a:xfrm>
        </p:spPr>
        <p:txBody>
          <a:bodyPr/>
          <a:lstStyle/>
          <a:p>
            <a:r>
              <a:rPr lang="cs-CZ" sz="3600" dirty="0">
                <a:solidFill>
                  <a:srgbClr val="00A499"/>
                </a:solidFill>
              </a:rPr>
              <a:t>Směřování TNK 27</a:t>
            </a:r>
            <a:br>
              <a:rPr lang="cs-CZ" sz="3600" dirty="0">
                <a:solidFill>
                  <a:srgbClr val="00A499"/>
                </a:solidFill>
              </a:rPr>
            </a:br>
            <a:r>
              <a:rPr lang="cs-CZ" sz="3600" dirty="0">
                <a:solidFill>
                  <a:srgbClr val="00A499"/>
                </a:solidFill>
              </a:rPr>
              <a:t> </a:t>
            </a:r>
            <a:br>
              <a:rPr lang="cs-CZ" sz="3600" dirty="0">
                <a:solidFill>
                  <a:srgbClr val="00A499"/>
                </a:solidFill>
              </a:rPr>
            </a:br>
            <a:r>
              <a:rPr lang="cs-CZ" sz="3600" dirty="0">
                <a:solidFill>
                  <a:srgbClr val="00A499"/>
                </a:solidFill>
              </a:rPr>
              <a:t>a její praktické představení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462E6A-BA43-6348-924A-E49976C5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134" y="4805606"/>
            <a:ext cx="8847800" cy="733987"/>
          </a:xfrm>
        </p:spPr>
        <p:txBody>
          <a:bodyPr>
            <a:normAutofit/>
          </a:bodyPr>
          <a:lstStyle/>
          <a:p>
            <a:r>
              <a:rPr lang="cs-CZ" sz="2400" b="1" dirty="0"/>
              <a:t>Jiří Pokorný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121F1-3D8E-594F-90DB-4F0B98C0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t>08/04/24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64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FF590D-7216-29B7-33E1-B6F13B173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F2130-97A5-AFA1-1F2E-7915979D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050520"/>
            <a:ext cx="7652788" cy="794486"/>
          </a:xfrm>
        </p:spPr>
        <p:txBody>
          <a:bodyPr anchor="ctr"/>
          <a:lstStyle/>
          <a:p>
            <a:r>
              <a:rPr lang="cs-CZ" sz="3300" dirty="0">
                <a:solidFill>
                  <a:srgbClr val="00A499"/>
                </a:solidFill>
              </a:rPr>
              <a:t>Struktura CEN/TC 127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0044F7-3DCC-BCB0-67A2-CF3C7314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4A9AFCE7-249C-AFAD-BF85-6A4D78B1AF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934952"/>
              </p:ext>
            </p:extLst>
          </p:nvPr>
        </p:nvGraphicFramePr>
        <p:xfrm>
          <a:off x="398867" y="1972360"/>
          <a:ext cx="8596140" cy="4696729"/>
        </p:xfrm>
        <a:graphic>
          <a:graphicData uri="http://schemas.openxmlformats.org/drawingml/2006/table">
            <a:tbl>
              <a:tblPr/>
              <a:tblGrid>
                <a:gridCol w="1860239">
                  <a:extLst>
                    <a:ext uri="{9D8B030D-6E8A-4147-A177-3AD203B41FA5}">
                      <a16:colId xmlns:a16="http://schemas.microsoft.com/office/drawing/2014/main" val="3969879344"/>
                    </a:ext>
                  </a:extLst>
                </a:gridCol>
                <a:gridCol w="4332718">
                  <a:extLst>
                    <a:ext uri="{9D8B030D-6E8A-4147-A177-3AD203B41FA5}">
                      <a16:colId xmlns:a16="http://schemas.microsoft.com/office/drawing/2014/main" val="2892485573"/>
                    </a:ext>
                  </a:extLst>
                </a:gridCol>
                <a:gridCol w="2403183">
                  <a:extLst>
                    <a:ext uri="{9D8B030D-6E8A-4147-A177-3AD203B41FA5}">
                      <a16:colId xmlns:a16="http://schemas.microsoft.com/office/drawing/2014/main" val="626858471"/>
                    </a:ext>
                  </a:extLst>
                </a:gridCol>
              </a:tblGrid>
              <a:tr h="387295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800" b="1" dirty="0" err="1">
                          <a:effectLst/>
                          <a:latin typeface="inherit"/>
                        </a:rPr>
                        <a:t>Working</a:t>
                      </a:r>
                      <a:r>
                        <a:rPr lang="cs-CZ" sz="1800" b="1" dirty="0">
                          <a:effectLst/>
                          <a:latin typeface="inherit"/>
                        </a:rPr>
                        <a:t> </a:t>
                      </a:r>
                      <a:r>
                        <a:rPr lang="cs-CZ" sz="1800" b="1" dirty="0" err="1">
                          <a:effectLst/>
                          <a:latin typeface="inherit"/>
                        </a:rPr>
                        <a:t>group</a:t>
                      </a:r>
                      <a:endParaRPr lang="cs-CZ" sz="1800" b="1" dirty="0"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011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2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09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800" b="1" dirty="0" err="1">
                          <a:effectLst/>
                          <a:latin typeface="inherit"/>
                        </a:rPr>
                        <a:t>Title</a:t>
                      </a:r>
                      <a:endParaRPr lang="cs-CZ" sz="1800" b="1" dirty="0"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202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2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800" b="1" dirty="0">
                          <a:effectLst/>
                          <a:latin typeface="inherit"/>
                        </a:rPr>
                        <a:t>Zastoupení za ČR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202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8A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439554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 dirty="0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3"/>
                        </a:rPr>
                        <a:t>CEN/TC 127/WG 1</a:t>
                      </a:r>
                      <a:endParaRPr lang="cs-CZ" sz="1800" dirty="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A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09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Konstrukční a požárně dělicí prvky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Ing. Louma, PAVUS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9C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73211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4"/>
                        </a:rPr>
                        <a:t>CEN/TC 127/WG 2</a:t>
                      </a:r>
                      <a:endParaRPr lang="cs-CZ" sz="180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8031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2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4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Provozní instalace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C032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2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4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Ing. Hruška, PAVUS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C032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AF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4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20990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 dirty="0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5"/>
                        </a:rPr>
                        <a:t>CEN/TC 127/WG 3</a:t>
                      </a:r>
                      <a:endParaRPr lang="cs-CZ" sz="1800" dirty="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4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4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Požární dveře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E04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4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2C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Ing. Chloubová Ph.D., PAVUS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E04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A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4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2C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69096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6"/>
                        </a:rPr>
                        <a:t>CEN/TC 127/WG 4</a:t>
                      </a:r>
                      <a:endParaRPr lang="cs-CZ" sz="180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E04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2B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4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Reakce na oheň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E02B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2B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2C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cs-CZ" sz="1800" dirty="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E02B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BA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2C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870997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7"/>
                        </a:rPr>
                        <a:t>CEN/TC 127/WG 5</a:t>
                      </a:r>
                      <a:endParaRPr lang="cs-CZ" sz="180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1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0D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Střechy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11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1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cs-CZ" sz="1800" dirty="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11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B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99158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8"/>
                        </a:rPr>
                        <a:t>CEN/TC 127/WG 7</a:t>
                      </a:r>
                      <a:endParaRPr lang="cs-CZ" sz="180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8033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6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Požární klasifikace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36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6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3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Ing. Dufek, PAVUS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0036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CA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3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6705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9"/>
                        </a:rPr>
                        <a:t>CEN/TC 127/WG 8</a:t>
                      </a:r>
                      <a:endParaRPr lang="cs-CZ" sz="180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C03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17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Požárně bezpečnostní inženýrství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803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cs-CZ" sz="1800" dirty="0">
                          <a:effectLst/>
                          <a:latin typeface="inherit"/>
                        </a:rPr>
                        <a:t>doc. Ing. Kučera, Ph.D., VŠB-TU FBI</a:t>
                      </a: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803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C5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3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06317"/>
                  </a:ext>
                </a:extLst>
              </a:tr>
              <a:tr h="504589">
                <a:tc>
                  <a:txBody>
                    <a:bodyPr/>
                    <a:lstStyle/>
                    <a:p>
                      <a:pPr fontAlgn="ctr"/>
                      <a:r>
                        <a:rPr lang="cs-CZ" sz="1800" b="1" u="none" strike="noStrike">
                          <a:solidFill>
                            <a:srgbClr val="048B9A"/>
                          </a:solidFill>
                          <a:effectLst/>
                          <a:latin typeface="inherit"/>
                          <a:hlinkClick r:id="rId10"/>
                        </a:rPr>
                        <a:t>CEN/TC 127/WG 9</a:t>
                      </a:r>
                      <a:endParaRPr lang="cs-CZ" sz="180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404E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4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4F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4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l-PL" sz="1800" dirty="0">
                          <a:effectLst/>
                          <a:latin typeface="inherit"/>
                        </a:rPr>
                        <a:t>Výrobky na ochranu proti požáru</a:t>
                      </a:r>
                      <a:endParaRPr lang="cs-CZ" sz="1800" dirty="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404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4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4C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cs-CZ" sz="1800" dirty="0">
                        <a:effectLst/>
                        <a:latin typeface="inherit"/>
                      </a:endParaRPr>
                    </a:p>
                  </a:txBody>
                  <a:tcPr marL="46155" marR="46155" marT="46155" marB="46155" anchor="ctr">
                    <a:lnL w="9525" cap="flat" cmpd="sng" algn="ctr">
                      <a:solidFill>
                        <a:srgbClr val="404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DD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4C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3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65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8F5A34-9F8A-F9A7-5E17-1094B1FE9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72BA3-9741-4893-92A5-873BBAA7F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 3 v roce 2023 a výhled pro rok 2024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28F8D4-7D83-8F7C-29D2-3C3E41A6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10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98FBA50C-0E9B-2616-C85D-62E34DF4C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participace aktivitách dalších subkomisí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na ČSN 73 0847 (podmínky zásahu)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ČSN 01 3495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ČSN 73 0845 (podmínky zásahu)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ČSN 73 0838 (podmínky zásahu)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ČSN 73 0810 (obratiště?, plnící místa?)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ČSN 65 0201 (podmínky zásahu?)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…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lvl="1"/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090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SK4 v roce 2023 a výhled pro rok 2024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11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strategie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přebírání standardů ISO/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TC 92/SC4 Fire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engineering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ne CEN, ne národní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Podpořilo Sdělení ČAS, Odborné stanovisko k požárně inženýrskému postupu 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věstník ÚNMZ 12/2023</a:t>
            </a:r>
            <a:endParaRPr lang="cs-CZ" sz="24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§ 99 zákona o PO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doporučuje aktuálně vycházet ze stanovených ISO norem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03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13E4A-0C3D-4223-C02E-4E71B2FC7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9F28B-0FB5-A7E6-8FE0-00D2BFAD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SK4 v roce 2023 a výhled pro rok 2024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CEE032-B90F-34EB-64D0-9D872361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12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CD90144A-D958-20B1-91D9-8AE8CA92A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ČSN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ISO 23932-1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Požárně bezpečnostní inženýrství –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Obecné zásady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Část 1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Obecně (12/2023)</a:t>
            </a: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ČSN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ISO 16733-1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Požárně bezpečnostní inženýrství – Výběr návrhových požárních scénářů a návrhových požárů – Část 1: Výběr návrhových požárních scénářů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(12/2023)</a:t>
            </a: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ČSN P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ISO/TS 16733-2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Požárně bezpečnostní inženýrství - Výběr návrhových požárních scénářů a návrhových požárů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Část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Návrhové požáry (12/2023)</a:t>
            </a: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ČSN P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ISO/TS 29761 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Požárně bezpečnostní inženýrství – Výběr návrhových scénářů chování uživatelů (12/2023)</a:t>
            </a: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669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787F-1640-1FD4-E3EE-4EAF46120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A96EB-5BBD-0921-1384-96536FC8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SK4 v roce 2023 a výhled pro rok 2024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ACDBBB-8F88-6F2D-5B1B-8F475C4E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13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DD61CC7C-36E1-3FA4-FFB2-8C10060B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přepracování příloh I ČSN 73 0802 a J ČSN 73 0804 v roce 2024</a:t>
            </a: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748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71017-DB18-C0C9-621B-F915820AE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5E07E-61AB-A3C8-04F5-FB6DBBB6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Otázky a odpovědi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464047-076C-019D-20E8-419E9338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14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DB120F0C-6E7F-5624-B041-EB1843D15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esítky ročně!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úroveň 1 Konkrétní řešení stavby – TNK 27 neřeší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úroveň 2 Obecný problém – TNK 27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řeší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Aktivem ČKAIT a HZS ČR navržen „sofistikovaný“ postup řešení, zatím „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easi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 řešení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podílí se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organizačně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Aktiv ČKAIT (Jozef Král)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pracovní skupina TNK 27</a:t>
            </a:r>
            <a:endParaRPr lang="cs-CZ" sz="24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výstupem je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metodický list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1138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39727-4A07-8853-773E-C2B4ECE3B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Obsah obrázku text, elektronika, snímek obrazovky, software&#10;&#10;Popis byl vytvořen automaticky">
            <a:hlinkClick r:id="rId3"/>
            <a:extLst>
              <a:ext uri="{FF2B5EF4-FFF2-40B4-BE49-F238E27FC236}">
                <a16:creationId xmlns:a16="http://schemas.microsoft.com/office/drawing/2014/main" id="{8D9E79DB-DD5B-E7A0-8401-69EF5EEE8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26746"/>
            <a:ext cx="9141943" cy="5142343"/>
          </a:xfrm>
          <a:prstGeom prst="rect">
            <a:avLst/>
          </a:prstGeom>
          <a:noFill/>
        </p:spPr>
      </p:pic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B9932B22-20DE-34A6-6722-FF09FFFCC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623" y="6356350"/>
            <a:ext cx="774477" cy="312738"/>
          </a:xfrm>
        </p:spPr>
        <p:txBody>
          <a:bodyPr/>
          <a:lstStyle/>
          <a:p>
            <a:pPr>
              <a:spcAft>
                <a:spcPts val="600"/>
              </a:spcAft>
            </a:pPr>
            <a:fld id="{3D4CE2BD-95EA-854F-BAB8-0CF99DE8AA7D}" type="datetime3">
              <a:rPr lang="cs-CZ" smtClean="0"/>
              <a:pPr>
                <a:spcAft>
                  <a:spcPts val="600"/>
                </a:spcAft>
              </a:pPr>
              <a:t>08/04/24</a:t>
            </a:fld>
            <a:endParaRPr lang="cs-CZ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113806DF-0FB5-8412-B584-BB8C0292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7" y="6356349"/>
            <a:ext cx="7453312" cy="3092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0FAD70-DA42-D0F9-1786-F5F6D688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5426" y="6356350"/>
            <a:ext cx="459581" cy="3127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A44BAA-1A06-B141-8215-9D88CF6A7203}" type="slidenum">
              <a:rPr lang="cs-CZ" smtClean="0"/>
              <a:pPr>
                <a:spcAft>
                  <a:spcPts val="600"/>
                </a:spcAft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73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883C8-F2A0-3D27-12FE-DBB82CB43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4DCB5-31AD-DFC0-B2DC-68932142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Aktuální/budoucí TOP témata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6DF79F-B3CA-12C1-824A-82E0F185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16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EBE1C0BF-0043-69E5-FAD2-069348350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Dřevostavby (snížení stávajících omezení?)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Elektromobilita (dobíjecí stanice v garážích)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Alternativní zdroje (vodík, zpracování biomasy …)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Diskutováno</a:t>
            </a:r>
            <a:endParaRPr lang="cs-CZ" sz="2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omezená schopnost pohybu/neschopnost samostatného pohybu</a:t>
            </a: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109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Shrnutí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17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cs typeface="Arial" charset="0"/>
              </a:rPr>
              <a:t>struktura TNK, oborové zastoupení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cs typeface="Arial" charset="0"/>
              </a:rPr>
              <a:t>aktuální činnost TNK 27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„Dotazy a odpovědi“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aktuální „TOP“ témata pro TNK 27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koordinace/spolupráce/odbornost</a:t>
            </a:r>
          </a:p>
          <a:p>
            <a:endParaRPr lang="cs-CZ" altLang="cs-CZ" sz="2400" dirty="0">
              <a:solidFill>
                <a:schemeClr val="tx1"/>
              </a:solidFill>
              <a:latin typeface="+mn-lt"/>
            </a:endParaRPr>
          </a:p>
          <a:p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6309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18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FF24F5F-118B-4C37-B1C8-A275EB5C8958}"/>
              </a:ext>
            </a:extLst>
          </p:cNvPr>
          <p:cNvSpPr/>
          <p:nvPr/>
        </p:nvSpPr>
        <p:spPr>
          <a:xfrm>
            <a:off x="2588896" y="1660341"/>
            <a:ext cx="3960495" cy="55399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cs-CZ" sz="30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467BAF5-CB15-4BCF-A289-67E8E5E7ED07}"/>
              </a:ext>
            </a:extLst>
          </p:cNvPr>
          <p:cNvSpPr/>
          <p:nvPr/>
        </p:nvSpPr>
        <p:spPr>
          <a:xfrm>
            <a:off x="1851343" y="3095578"/>
            <a:ext cx="543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doc. Ing. Jiří Pokorný, Ph.D., MPA, dr. h. c.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+420 597 322 803</a:t>
            </a:r>
          </a:p>
          <a:p>
            <a:pPr algn="ctr"/>
            <a:r>
              <a:rPr lang="cs-CZ" sz="2400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+420 724 178 434</a:t>
            </a:r>
          </a:p>
          <a:p>
            <a:pPr algn="ctr"/>
            <a:endParaRPr lang="cs-CZ" sz="2400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jiri.pokorny@vsb.cz</a:t>
            </a:r>
          </a:p>
          <a:p>
            <a:pPr algn="ctr"/>
            <a:endParaRPr lang="cs-CZ" sz="2400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2400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www.fbi.vsb.cz</a:t>
            </a:r>
          </a:p>
          <a:p>
            <a:pPr algn="ctr"/>
            <a:endParaRPr lang="cs-CZ" sz="2400" b="1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sz="2400" b="1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4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O čem budeme hovořit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386861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cs typeface="Arial" charset="0"/>
              </a:rPr>
              <a:t>struktura TNK, oborové zastoupení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  <a:cs typeface="Arial" charset="0"/>
              </a:rPr>
              <a:t>aktuální činnost TNK 27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„Dotazy a odpovědi“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aktuální „TOP“ témata pro TNK 27</a:t>
            </a:r>
          </a:p>
          <a:p>
            <a:endParaRPr lang="cs-CZ" sz="24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4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Struktura TNK 27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2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TNK 27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SK1 Projektování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SK2 Zkoušení, klasifikace a aplikace výsledků zkoušek stavebních konstrukcí 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SK3 Integrita požárně bezpečnostních zařízení a účinného hašení požáru 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SK4 Požární inženýrství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CEN, ISO nevhodné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spolupráce zejména s TNK 38, 105, 124, 132</a:t>
            </a:r>
          </a:p>
          <a:p>
            <a:endParaRPr lang="cs-CZ" altLang="cs-CZ" sz="2400" dirty="0">
              <a:solidFill>
                <a:srgbClr val="000000"/>
              </a:solidFill>
              <a:latin typeface="+mn-lt"/>
            </a:endParaRPr>
          </a:p>
          <a:p>
            <a:endParaRPr lang="cs-CZ" altLang="cs-CZ" sz="24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412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 anchor="t"/>
          <a:lstStyle/>
          <a:p>
            <a:r>
              <a:rPr lang="cs-CZ" sz="3300" dirty="0">
                <a:solidFill>
                  <a:srgbClr val="00A499"/>
                </a:solidFill>
              </a:rPr>
              <a:t>Oborové složení TNK 27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3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139646"/>
            <a:ext cx="7652788" cy="442527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zástupce ČAS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HZS ČR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vzdělávací instituce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ČKAIT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zkušebnictví (PAVÚS, TAZÚS)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profesní komory (SPBI, Profesní komora PO, Cech pro zateplování budov ČR, Česká komora lehkých obvodových plášťů)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odborníci, projektanti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MPO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SK1 ČAP</a:t>
            </a:r>
          </a:p>
        </p:txBody>
      </p:sp>
    </p:spTree>
    <p:extLst>
      <p:ext uri="{BB962C8B-B14F-4D97-AF65-F5344CB8AC3E}">
        <p14:creationId xmlns:p14="http://schemas.microsoft.com/office/powerpoint/2010/main" val="95140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SK1 v roce 2023 a výhled pro rok 2024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4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73 0848 PBS - Kabelové rozvody,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vydána 09/2023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73 0802 </a:t>
            </a:r>
            <a:r>
              <a:rPr lang="cs-CZ" sz="2400" dirty="0" err="1">
                <a:solidFill>
                  <a:srgbClr val="000000"/>
                </a:solidFill>
                <a:effectLst/>
                <a:latin typeface="+mn-lt"/>
              </a:rPr>
              <a:t>ed</a:t>
            </a: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. 2 PBS - Nevýrobní objekty, vydána 09/2023 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reakce na ČSN 73 0848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73 0804 </a:t>
            </a:r>
            <a:r>
              <a:rPr lang="cs-CZ" sz="2400" dirty="0" err="1">
                <a:solidFill>
                  <a:srgbClr val="000000"/>
                </a:solidFill>
                <a:effectLst/>
                <a:latin typeface="+mn-lt"/>
              </a:rPr>
              <a:t>ed</a:t>
            </a: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. 2 PBS -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V</a:t>
            </a: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ýrobní objekty, vydána 09/2023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reakce na ČSN 73 0848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P 73 0847 PBS - Fotovoltaické a solární systémy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</a:rPr>
              <a:t>proběhlo opakované připomínkové řízení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vydána 2024</a:t>
            </a:r>
          </a:p>
        </p:txBody>
      </p:sp>
    </p:spTree>
    <p:extLst>
      <p:ext uri="{BB962C8B-B14F-4D97-AF65-F5344CB8AC3E}">
        <p14:creationId xmlns:p14="http://schemas.microsoft.com/office/powerpoint/2010/main" val="342760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164A7-5F0E-8993-0D5A-85DD91363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2E4D3-D0BF-01F7-9993-7AC5F324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SK1 v roce 2023 a výhled pro rok 2024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16A882-A000-2A31-7F83-FD19DB21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5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A64EF908-80BD-86BD-743C-765370323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73 0875 PBS - Stanovení podmínek pro navrhování EPS v rámci PBŘ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</a:rPr>
              <a:t>reakce na ČSN 34 2710 EPS – Projektování, montáž, užívání, provoz, kontrola, servis a údržba (10/2023)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vypořádání 1. kola připomínek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druhé kolo 04 - 05/2024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73 0802 PBS - Nevýrobní objekty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Příloha J Stavby ško</a:t>
            </a:r>
            <a:r>
              <a:rPr lang="cs-CZ" sz="2400" dirty="0">
                <a:solidFill>
                  <a:srgbClr val="000000"/>
                </a:solidFill>
              </a:rPr>
              <a:t>l a zařízení předškolní péče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zruš</a:t>
            </a:r>
            <a:r>
              <a:rPr lang="cs-CZ" sz="2400" dirty="0">
                <a:solidFill>
                  <a:srgbClr val="000000"/>
                </a:solidFill>
              </a:rPr>
              <a:t>í Přílohu 12 Zdravotnická zařízení pro děti - jesle</a:t>
            </a: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 v ČSN 73 0835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</a:rPr>
              <a:t>vypořádání připomínek z 1. kola, druhé kolo 05/2024</a:t>
            </a:r>
            <a:endParaRPr lang="cs-CZ" sz="240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233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SK1 v roce 2023 a výhled pro rok 2024 a dále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6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latin typeface="+mn-lt"/>
              </a:rPr>
              <a:t>ČSN 01 3495 Výkresy ve stavebnictví – Výkresy požární bezpečnosti staveb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latin typeface="+mn-lt"/>
              </a:rPr>
              <a:t>nyní rozborována, masivní zásah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</a:rPr>
              <a:t>předpoklad dokončení 2025</a:t>
            </a:r>
            <a:endParaRPr lang="cs-CZ" sz="24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latin typeface="+mn-lt"/>
              </a:rPr>
              <a:t>ČSN </a:t>
            </a: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73 0838 PBS - Garáže, rozpracovaná, vazba na změnu 23/2008 Sb., čeká se „na dohodu“, řeší mezirezortní pracovní skupina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ČSN 73 0845 PBS – Sklady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</a:rPr>
              <a:t>rozpracováno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nyní částečně posunuto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44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888A1-786C-7455-013C-687B191358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66DE6-1A62-7B1F-C344-AE5D90C81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SK1 v roce 2023 a výhled pro rok 2024 a dále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03C0B9-6594-6015-3DC5-1D78E132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7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5D8B2B11-63C1-FE84-E852-34E3C851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latin typeface="+mn-lt"/>
              </a:rPr>
              <a:t>ČSN 73 0833 PBS – Budovy pro bydlení a ubytování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latin typeface="+mn-lt"/>
              </a:rPr>
              <a:t>bude upravena, vazba na rezidenční sprinklery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effectLst/>
                <a:latin typeface="+mn-lt"/>
              </a:rPr>
              <a:t>nyní částečně posunuto</a:t>
            </a:r>
            <a:endParaRPr lang="cs-CZ" sz="24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  <a:latin typeface="+mn-lt"/>
              </a:rPr>
              <a:t>ČSN 73 0872 Požární bezpečnost staveb. Ochrana staveb proti šíření požáru vzduchotechnickým zařízením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00"/>
                </a:solidFill>
              </a:rPr>
              <a:t>připravován širší řešitelský tým (PO + VZT)</a:t>
            </a:r>
            <a:endParaRPr lang="cs-CZ" sz="2400" dirty="0">
              <a:solidFill>
                <a:srgbClr val="000000"/>
              </a:solidFill>
              <a:latin typeface="+mn-lt"/>
            </a:endParaRPr>
          </a:p>
          <a:p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862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31" y="1345160"/>
            <a:ext cx="7652788" cy="794486"/>
          </a:xfrm>
        </p:spPr>
        <p:txBody>
          <a:bodyPr/>
          <a:lstStyle/>
          <a:p>
            <a:r>
              <a:rPr lang="cs-CZ" sz="3300" dirty="0">
                <a:solidFill>
                  <a:srgbClr val="00A499"/>
                </a:solidFill>
              </a:rPr>
              <a:t>Činnost SK2 </a:t>
            </a:r>
            <a:r>
              <a:rPr lang="cs-CZ" sz="3300">
                <a:solidFill>
                  <a:srgbClr val="00A499"/>
                </a:solidFill>
              </a:rPr>
              <a:t>obecně 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8</a:t>
            </a:fld>
            <a:endParaRPr lang="cs-CZ"/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B4805B40-945F-4D60-8499-7B5F22A7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831" y="2368061"/>
            <a:ext cx="7652788" cy="4196862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+mn-lt"/>
              </a:rPr>
              <a:t>projednávání, připomínkování a vyjadřování se k návrhům evropských norem v kompetenci  CEN/TC 127 Fire Safety in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a jejich překladů do ČJ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požární odolnost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</a:rPr>
              <a:t>reakce na oheň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střechy vystavené vnějšímu požáru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požární klasifikaci stavebních výrobků a konstrukcí staveb  (ČSN EN 13501-1, -2,-3, -4, -5, -6)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rozšířené aplikace výsledků zkoušek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…</a:t>
            </a:r>
          </a:p>
          <a:p>
            <a:pPr marL="685800" lvl="1" indent="-342900">
              <a:buFont typeface="Wingdings" panose="05000000000000000000" pitchFamily="2" charset="2"/>
              <a:buChar char="§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08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ET CZ verze" id="{83302F76-11FF-914B-8C6B-FE7C47357536}" vid="{078DE7C1-29D6-1941-AB3A-36C17118DBB4}"/>
    </a:ext>
  </a:extLst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ET CZ verze" id="{83302F76-11FF-914B-8C6B-FE7C47357536}" vid="{3833D1E3-7C69-2242-8BCF-80EA4B24DB9B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fbi 4_3</Template>
  <TotalTime>2552</TotalTime>
  <Words>1041</Words>
  <Application>Microsoft Office PowerPoint</Application>
  <PresentationFormat>Předvádění na obrazovce (4:3)</PresentationFormat>
  <Paragraphs>187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inherit</vt:lpstr>
      <vt:lpstr>Wingdings</vt:lpstr>
      <vt:lpstr>Motiv Office</vt:lpstr>
      <vt:lpstr>Vlastní návrh</vt:lpstr>
      <vt:lpstr>Custom Design</vt:lpstr>
      <vt:lpstr>Směřování TNK 27   a její praktické představení</vt:lpstr>
      <vt:lpstr>O čem budeme hovořit</vt:lpstr>
      <vt:lpstr>Struktura TNK 27</vt:lpstr>
      <vt:lpstr>Oborové složení TNK 27</vt:lpstr>
      <vt:lpstr>Činnost SK1 v roce 2023 a výhled pro rok 2024 </vt:lpstr>
      <vt:lpstr>Činnost SK1 v roce 2023 a výhled pro rok 2024 </vt:lpstr>
      <vt:lpstr>Činnost SK1 v roce 2023 a výhled pro rok 2024 a dále</vt:lpstr>
      <vt:lpstr>Činnost SK1 v roce 2023 a výhled pro rok 2024 a dále</vt:lpstr>
      <vt:lpstr>Činnost SK2 obecně </vt:lpstr>
      <vt:lpstr>Struktura CEN/TC 127</vt:lpstr>
      <vt:lpstr>Činnost SK 3 v roce 2023 a výhled pro rok 2024 </vt:lpstr>
      <vt:lpstr>Činnost SK4 v roce 2023 a výhled pro rok 2024 </vt:lpstr>
      <vt:lpstr>Činnost SK4 v roce 2023 a výhled pro rok 2024 </vt:lpstr>
      <vt:lpstr>Činnost SK4 v roce 2023 a výhled pro rok 2024 </vt:lpstr>
      <vt:lpstr>Otázky a odpovědi</vt:lpstr>
      <vt:lpstr>Prezentace aplikace PowerPoint</vt:lpstr>
      <vt:lpstr>Aktuální/budoucí TOP témata</vt:lpstr>
      <vt:lpstr>Shrnutí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Pokorný</dc:creator>
  <cp:lastModifiedBy>Pokorny Jiri</cp:lastModifiedBy>
  <cp:revision>22</cp:revision>
  <dcterms:created xsi:type="dcterms:W3CDTF">2019-03-02T15:45:39Z</dcterms:created>
  <dcterms:modified xsi:type="dcterms:W3CDTF">2024-04-08T05:30:28Z</dcterms:modified>
</cp:coreProperties>
</file>